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odec Pro Bold" charset="1" panose="00000600000000000000"/>
      <p:regular r:id="rId23"/>
    </p:embeddedFont>
    <p:embeddedFont>
      <p:font typeface="Questrial" charset="1" panose="02000000000000000000"/>
      <p:regular r:id="rId24"/>
    </p:embeddedFont>
    <p:embeddedFont>
      <p:font typeface="Codec Pro Ultra-Bold" charset="1" panose="00000700000000000000"/>
      <p:regular r:id="rId25"/>
    </p:embeddedFont>
    <p:embeddedFont>
      <p:font typeface="Codec Pro" charset="1" panose="00000500000000000000"/>
      <p:regular r:id="rId26"/>
    </p:embeddedFont>
    <p:embeddedFont>
      <p:font typeface="Open Sans" charset="1" panose="020B0606030504020204"/>
      <p:regular r:id="rId27"/>
    </p:embeddedFont>
    <p:embeddedFont>
      <p:font typeface="Be Vietnam Ultra-Bold" charset="1" panose="00000900000000000000"/>
      <p:regular r:id="rId28"/>
    </p:embeddedFont>
    <p:embeddedFont>
      <p:font typeface="League Spartan" charset="1" panose="00000800000000000000"/>
      <p:regular r:id="rId29"/>
    </p:embeddedFont>
    <p:embeddedFont>
      <p:font typeface="TT Drugs Bold" charset="1" panose="02000803060000020003"/>
      <p:regular r:id="rId30"/>
    </p:embeddedFont>
    <p:embeddedFont>
      <p:font typeface="TT Drugs Bold Italics" charset="1" panose="02000803000000090003"/>
      <p:regular r:id="rId31"/>
    </p:embeddedFont>
    <p:embeddedFont>
      <p:font typeface="Arimo Bold" charset="1" panose="020B0704020202020204"/>
      <p:regular r:id="rId32"/>
    </p:embeddedFont>
    <p:embeddedFont>
      <p:font typeface="Arimo" charset="1" panose="020B0604020202020204"/>
      <p:regular r:id="rId33"/>
    </p:embeddedFont>
    <p:embeddedFont>
      <p:font typeface="Open Sans Bold" charset="1" panose="020B080603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3384" y="-167508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542441" y="859120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41048" y="53781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180105" y="618159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04533" y="-494599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75713" y="46256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960748" y="77601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81741" y="265415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48311" y="1407084"/>
            <a:ext cx="10391378" cy="426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4"/>
              </a:lnSpc>
            </a:pPr>
            <a:r>
              <a:rPr lang="en-US" sz="11206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Proyecto Teamfit</a:t>
            </a:r>
          </a:p>
          <a:p>
            <a:pPr algn="ctr">
              <a:lnSpc>
                <a:spcPts val="10534"/>
              </a:lnSpc>
            </a:pPr>
            <a:r>
              <a:rPr lang="en-US" sz="11206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Grupo 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531401" y="5786150"/>
            <a:ext cx="7225199" cy="700433"/>
            <a:chOff x="0" y="0"/>
            <a:chExt cx="1356880" cy="1315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6880" cy="131540"/>
            </a:xfrm>
            <a:custGeom>
              <a:avLst/>
              <a:gdLst/>
              <a:ahLst/>
              <a:cxnLst/>
              <a:rect r="r" b="b" t="t" l="l"/>
              <a:pathLst>
                <a:path h="131540" w="1356880">
                  <a:moveTo>
                    <a:pt x="65770" y="0"/>
                  </a:moveTo>
                  <a:lnTo>
                    <a:pt x="1291110" y="0"/>
                  </a:lnTo>
                  <a:cubicBezTo>
                    <a:pt x="1327434" y="0"/>
                    <a:pt x="1356880" y="29446"/>
                    <a:pt x="1356880" y="65770"/>
                  </a:cubicBezTo>
                  <a:lnTo>
                    <a:pt x="1356880" y="65770"/>
                  </a:lnTo>
                  <a:cubicBezTo>
                    <a:pt x="1356880" y="83213"/>
                    <a:pt x="1349951" y="99942"/>
                    <a:pt x="1337617" y="112276"/>
                  </a:cubicBezTo>
                  <a:cubicBezTo>
                    <a:pt x="1325283" y="124611"/>
                    <a:pt x="1308554" y="131540"/>
                    <a:pt x="1291110" y="131540"/>
                  </a:cubicBezTo>
                  <a:lnTo>
                    <a:pt x="65770" y="131540"/>
                  </a:lnTo>
                  <a:cubicBezTo>
                    <a:pt x="29446" y="131540"/>
                    <a:pt x="0" y="102094"/>
                    <a:pt x="0" y="65770"/>
                  </a:cubicBezTo>
                  <a:lnTo>
                    <a:pt x="0" y="65770"/>
                  </a:lnTo>
                  <a:cubicBezTo>
                    <a:pt x="0" y="29446"/>
                    <a:pt x="29446" y="0"/>
                    <a:pt x="65770" y="0"/>
                  </a:cubicBezTo>
                  <a:close/>
                </a:path>
              </a:pathLst>
            </a:custGeom>
            <a:solidFill>
              <a:srgbClr val="5666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356880" cy="141065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521477" y="5943031"/>
            <a:ext cx="5245047" cy="40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b="true" sz="2787" spc="7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PROYECTO CITT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59486" y="7463612"/>
            <a:ext cx="6816548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Roda Energía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59486" y="6893760"/>
            <a:ext cx="5020450" cy="38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>
                <a:solidFill>
                  <a:srgbClr val="FFB02C"/>
                </a:solidFill>
                <a:latin typeface="Questrial"/>
                <a:ea typeface="Questrial"/>
                <a:cs typeface="Questrial"/>
                <a:sym typeface="Questrial"/>
              </a:rPr>
              <a:t>Cliente: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59486" y="8521137"/>
            <a:ext cx="6816548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Rodrigo silva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59486" y="7951286"/>
            <a:ext cx="5020450" cy="38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>
                <a:solidFill>
                  <a:srgbClr val="FFB02C"/>
                </a:solidFill>
                <a:latin typeface="Questrial"/>
                <a:ea typeface="Questrial"/>
                <a:cs typeface="Questrial"/>
                <a:sym typeface="Questrial"/>
              </a:rPr>
              <a:t>Profesor: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62343" y="7357356"/>
            <a:ext cx="6816548" cy="144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Abraham Daque</a:t>
            </a:r>
          </a:p>
          <a:p>
            <a:pPr algn="l">
              <a:lnSpc>
                <a:spcPts val="282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Diego Rivera</a:t>
            </a:r>
          </a:p>
          <a:p>
            <a:pPr algn="l">
              <a:lnSpc>
                <a:spcPts val="282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Benjamín Ramírez</a:t>
            </a:r>
          </a:p>
          <a:p>
            <a:pPr algn="l">
              <a:lnSpc>
                <a:spcPts val="282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Thomas González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62343" y="6787505"/>
            <a:ext cx="5020450" cy="38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3000">
                <a:solidFill>
                  <a:srgbClr val="FFB02C"/>
                </a:solidFill>
                <a:latin typeface="Questrial"/>
                <a:ea typeface="Questrial"/>
                <a:cs typeface="Questrial"/>
                <a:sym typeface="Questrial"/>
              </a:rPr>
              <a:t>Presentado por: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872" y="9692697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90786" y="355527"/>
            <a:ext cx="622987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ARQUITECTURA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352889" y="1646446"/>
            <a:ext cx="12905672" cy="7893039"/>
          </a:xfrm>
          <a:custGeom>
            <a:avLst/>
            <a:gdLst/>
            <a:ahLst/>
            <a:cxnLst/>
            <a:rect r="r" b="b" t="t" l="l"/>
            <a:pathLst>
              <a:path h="7893039" w="12905672">
                <a:moveTo>
                  <a:pt x="0" y="0"/>
                </a:moveTo>
                <a:lnTo>
                  <a:pt x="12905671" y="0"/>
                </a:lnTo>
                <a:lnTo>
                  <a:pt x="12905671" y="7893039"/>
                </a:lnTo>
                <a:lnTo>
                  <a:pt x="0" y="7893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5" t="0" r="-995" b="-68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851736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00079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6803" y="102997"/>
            <a:ext cx="9614394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MODELO DE DATOS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1775" y="1028700"/>
            <a:ext cx="17644450" cy="8756058"/>
          </a:xfrm>
          <a:custGeom>
            <a:avLst/>
            <a:gdLst/>
            <a:ahLst/>
            <a:cxnLst/>
            <a:rect r="r" b="b" t="t" l="l"/>
            <a:pathLst>
              <a:path h="8756058" w="17644450">
                <a:moveTo>
                  <a:pt x="0" y="0"/>
                </a:moveTo>
                <a:lnTo>
                  <a:pt x="17644450" y="0"/>
                </a:lnTo>
                <a:lnTo>
                  <a:pt x="17644450" y="8756058"/>
                </a:lnTo>
                <a:lnTo>
                  <a:pt x="0" y="875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23369" y="2644921"/>
            <a:ext cx="6241263" cy="4997157"/>
          </a:xfrm>
          <a:custGeom>
            <a:avLst/>
            <a:gdLst/>
            <a:ahLst/>
            <a:cxnLst/>
            <a:rect r="r" b="b" t="t" l="l"/>
            <a:pathLst>
              <a:path h="4997157" w="6241263">
                <a:moveTo>
                  <a:pt x="0" y="0"/>
                </a:moveTo>
                <a:lnTo>
                  <a:pt x="6241262" y="0"/>
                </a:lnTo>
                <a:lnTo>
                  <a:pt x="6241262" y="4997158"/>
                </a:lnTo>
                <a:lnTo>
                  <a:pt x="0" y="4997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48713" y="1156658"/>
            <a:ext cx="12390573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TECNOLOGÍAS </a:t>
            </a:r>
            <a:r>
              <a:rPr lang="en-US" sz="6399" b="true">
                <a:solidFill>
                  <a:srgbClr val="C2DAC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Y </a:t>
            </a:r>
            <a:r>
              <a:rPr lang="en-US" sz="6399" b="true">
                <a:solidFill>
                  <a:srgbClr val="FFB02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FRAMEWORKS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2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2137" y="766485"/>
            <a:ext cx="18700137" cy="8491815"/>
          </a:xfrm>
          <a:custGeom>
            <a:avLst/>
            <a:gdLst/>
            <a:ahLst/>
            <a:cxnLst/>
            <a:rect r="r" b="b" t="t" l="l"/>
            <a:pathLst>
              <a:path h="8491815" w="18700137">
                <a:moveTo>
                  <a:pt x="0" y="0"/>
                </a:moveTo>
                <a:lnTo>
                  <a:pt x="18700137" y="0"/>
                </a:lnTo>
                <a:lnTo>
                  <a:pt x="18700137" y="8491815"/>
                </a:lnTo>
                <a:lnTo>
                  <a:pt x="0" y="849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2021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1757" y="1028700"/>
            <a:ext cx="16672349" cy="8229600"/>
            <a:chOff x="0" y="0"/>
            <a:chExt cx="43910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07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71450"/>
              <a:ext cx="4391071" cy="2338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</a:p>
            <a:p>
              <a:pPr algn="ctr">
                <a:lnSpc>
                  <a:spcPts val="12319"/>
                </a:lnSpc>
              </a:pPr>
              <a:r>
                <a:rPr lang="en-US" sz="87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Demostración</a:t>
              </a:r>
            </a:p>
            <a:p>
              <a:pPr algn="ctr">
                <a:lnSpc>
                  <a:spcPts val="123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51470" y="-757964"/>
            <a:ext cx="3655283" cy="2173232"/>
          </a:xfrm>
          <a:custGeom>
            <a:avLst/>
            <a:gdLst/>
            <a:ahLst/>
            <a:cxnLst/>
            <a:rect r="r" b="b" t="t" l="l"/>
            <a:pathLst>
              <a:path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94806" y="659463"/>
            <a:ext cx="3484317" cy="2071585"/>
          </a:xfrm>
          <a:custGeom>
            <a:avLst/>
            <a:gdLst/>
            <a:ahLst/>
            <a:cxnLst/>
            <a:rect r="r" b="b" t="t" l="l"/>
            <a:pathLst>
              <a:path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13293" y="8973379"/>
            <a:ext cx="3484317" cy="2071585"/>
          </a:xfrm>
          <a:custGeom>
            <a:avLst/>
            <a:gdLst/>
            <a:ahLst/>
            <a:cxnLst/>
            <a:rect r="r" b="b" t="t" l="l"/>
            <a:pathLst>
              <a:path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27523" y="7552462"/>
            <a:ext cx="3655283" cy="2173232"/>
          </a:xfrm>
          <a:custGeom>
            <a:avLst/>
            <a:gdLst/>
            <a:ahLst/>
            <a:cxnLst/>
            <a:rect r="r" b="b" t="t" l="l"/>
            <a:pathLst>
              <a:path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85766" y="0"/>
            <a:ext cx="14187583" cy="10640687"/>
          </a:xfrm>
          <a:custGeom>
            <a:avLst/>
            <a:gdLst/>
            <a:ahLst/>
            <a:cxnLst/>
            <a:rect r="r" b="b" t="t" l="l"/>
            <a:pathLst>
              <a:path h="10640687" w="14187583">
                <a:moveTo>
                  <a:pt x="0" y="0"/>
                </a:moveTo>
                <a:lnTo>
                  <a:pt x="14187583" y="0"/>
                </a:lnTo>
                <a:lnTo>
                  <a:pt x="14187583" y="10640687"/>
                </a:lnTo>
                <a:lnTo>
                  <a:pt x="0" y="10640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41695" y="4408384"/>
            <a:ext cx="9617606" cy="4120981"/>
            <a:chOff x="0" y="0"/>
            <a:chExt cx="2866657" cy="12283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657" cy="1228314"/>
            </a:xfrm>
            <a:custGeom>
              <a:avLst/>
              <a:gdLst/>
              <a:ahLst/>
              <a:cxnLst/>
              <a:rect r="r" b="b" t="t" l="l"/>
              <a:pathLst>
                <a:path h="1228314" w="2866657">
                  <a:moveTo>
                    <a:pt x="17709" y="0"/>
                  </a:moveTo>
                  <a:lnTo>
                    <a:pt x="2848948" y="0"/>
                  </a:lnTo>
                  <a:cubicBezTo>
                    <a:pt x="2853645" y="0"/>
                    <a:pt x="2858149" y="1866"/>
                    <a:pt x="2861470" y="5187"/>
                  </a:cubicBezTo>
                  <a:cubicBezTo>
                    <a:pt x="2864791" y="8508"/>
                    <a:pt x="2866657" y="13013"/>
                    <a:pt x="2866657" y="17709"/>
                  </a:cubicBezTo>
                  <a:lnTo>
                    <a:pt x="2866657" y="1210604"/>
                  </a:lnTo>
                  <a:cubicBezTo>
                    <a:pt x="2866657" y="1220385"/>
                    <a:pt x="2858728" y="1228314"/>
                    <a:pt x="2848948" y="1228314"/>
                  </a:cubicBezTo>
                  <a:lnTo>
                    <a:pt x="17709" y="1228314"/>
                  </a:lnTo>
                  <a:cubicBezTo>
                    <a:pt x="7929" y="1228314"/>
                    <a:pt x="0" y="1220385"/>
                    <a:pt x="0" y="1210604"/>
                  </a:cubicBezTo>
                  <a:lnTo>
                    <a:pt x="0" y="17709"/>
                  </a:lnTo>
                  <a:cubicBezTo>
                    <a:pt x="0" y="7929"/>
                    <a:pt x="7929" y="0"/>
                    <a:pt x="17709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66657" cy="1275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C33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 consiguió crear un algoritmo asignador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C33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 consiguió una clusterización con buenos niveles de predicción (70%+)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C33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 consiguió conectar la página a Odoo a traves de una API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C33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 consiguieron graficar las horas asignadas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C33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 logró la carga de datos desde un archivo externo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C33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 logró la integración de una base de datos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5682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2" y="1658599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76335" y="2408051"/>
            <a:ext cx="5450964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RESULTADOS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76335" y="3235031"/>
            <a:ext cx="5020450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OBTENIDOS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3259" y="695244"/>
            <a:ext cx="16764130" cy="8896513"/>
          </a:xfrm>
          <a:custGeom>
            <a:avLst/>
            <a:gdLst/>
            <a:ahLst/>
            <a:cxnLst/>
            <a:rect r="r" b="b" t="t" l="l"/>
            <a:pathLst>
              <a:path h="8896513" w="16764130">
                <a:moveTo>
                  <a:pt x="0" y="0"/>
                </a:moveTo>
                <a:lnTo>
                  <a:pt x="16764130" y="0"/>
                </a:lnTo>
                <a:lnTo>
                  <a:pt x="16764130" y="8896512"/>
                </a:lnTo>
                <a:lnTo>
                  <a:pt x="0" y="889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12419" r="0" b="-124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97250" y="1195428"/>
            <a:ext cx="9032792" cy="7896144"/>
            <a:chOff x="0" y="0"/>
            <a:chExt cx="2379007" cy="20796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9007" cy="2079643"/>
            </a:xfrm>
            <a:custGeom>
              <a:avLst/>
              <a:gdLst/>
              <a:ahLst/>
              <a:cxnLst/>
              <a:rect r="r" b="b" t="t" l="l"/>
              <a:pathLst>
                <a:path h="2079643" w="2379007">
                  <a:moveTo>
                    <a:pt x="27427" y="0"/>
                  </a:moveTo>
                  <a:lnTo>
                    <a:pt x="2351580" y="0"/>
                  </a:lnTo>
                  <a:cubicBezTo>
                    <a:pt x="2366728" y="0"/>
                    <a:pt x="2379007" y="12279"/>
                    <a:pt x="2379007" y="27427"/>
                  </a:cubicBezTo>
                  <a:lnTo>
                    <a:pt x="2379007" y="2052216"/>
                  </a:lnTo>
                  <a:cubicBezTo>
                    <a:pt x="2379007" y="2067363"/>
                    <a:pt x="2366728" y="2079643"/>
                    <a:pt x="2351580" y="2079643"/>
                  </a:cubicBezTo>
                  <a:lnTo>
                    <a:pt x="27427" y="2079643"/>
                  </a:lnTo>
                  <a:cubicBezTo>
                    <a:pt x="12279" y="2079643"/>
                    <a:pt x="0" y="2067363"/>
                    <a:pt x="0" y="2052216"/>
                  </a:cubicBezTo>
                  <a:lnTo>
                    <a:pt x="0" y="27427"/>
                  </a:lnTo>
                  <a:cubicBezTo>
                    <a:pt x="0" y="12279"/>
                    <a:pt x="12279" y="0"/>
                    <a:pt x="27427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9007" cy="211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72853" y="1944226"/>
            <a:ext cx="6881587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OBSTACULOS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72853" y="2917553"/>
            <a:ext cx="586617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DESARROLLO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35923" y="218057"/>
            <a:ext cx="2726935" cy="1621287"/>
          </a:xfrm>
          <a:custGeom>
            <a:avLst/>
            <a:gdLst/>
            <a:ahLst/>
            <a:cxnLst/>
            <a:rect r="r" b="b" t="t" l="l"/>
            <a:pathLst>
              <a:path h="1621287" w="2726935">
                <a:moveTo>
                  <a:pt x="0" y="0"/>
                </a:moveTo>
                <a:lnTo>
                  <a:pt x="2726935" y="0"/>
                </a:lnTo>
                <a:lnTo>
                  <a:pt x="2726935" y="1621286"/>
                </a:lnTo>
                <a:lnTo>
                  <a:pt x="0" y="1621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1610537"/>
            <a:ext cx="2599390" cy="1545456"/>
          </a:xfrm>
          <a:custGeom>
            <a:avLst/>
            <a:gdLst/>
            <a:ahLst/>
            <a:cxnLst/>
            <a:rect r="r" b="b" t="t" l="l"/>
            <a:pathLst>
              <a:path h="1545456" w="2599390">
                <a:moveTo>
                  <a:pt x="0" y="0"/>
                </a:moveTo>
                <a:lnTo>
                  <a:pt x="2599390" y="0"/>
                </a:lnTo>
                <a:lnTo>
                  <a:pt x="2599390" y="1545455"/>
                </a:lnTo>
                <a:lnTo>
                  <a:pt x="0" y="1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95559" y="3925268"/>
            <a:ext cx="7436176" cy="516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173" indent="-247086" lvl="1">
              <a:lnSpc>
                <a:spcPts val="2746"/>
              </a:lnSpc>
              <a:buFont typeface="Arial"/>
              <a:buChar char="•"/>
            </a:pPr>
            <a:r>
              <a:rPr lang="en-US" sz="228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Aumento de carga laboral de parte de integrantes del equipo.</a:t>
            </a:r>
          </a:p>
          <a:p>
            <a:pPr algn="l" marL="494173" indent="-247086" lvl="1">
              <a:lnSpc>
                <a:spcPts val="2746"/>
              </a:lnSpc>
              <a:buFont typeface="Arial"/>
              <a:buChar char="•"/>
            </a:pPr>
            <a:r>
              <a:rPr lang="en-US" sz="228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Falta de tiempo.</a:t>
            </a:r>
          </a:p>
          <a:p>
            <a:pPr algn="l" marL="494173" indent="-247086" lvl="1">
              <a:lnSpc>
                <a:spcPts val="2746"/>
              </a:lnSpc>
              <a:buFont typeface="Arial"/>
              <a:buChar char="•"/>
            </a:pPr>
            <a:r>
              <a:rPr lang="en-US" sz="228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Falta de conocimientos técnicos en algunos aspectos.</a:t>
            </a:r>
          </a:p>
          <a:p>
            <a:pPr algn="l" marL="494173" indent="-247086" lvl="1">
              <a:lnSpc>
                <a:spcPts val="2746"/>
              </a:lnSpc>
              <a:buFont typeface="Arial"/>
              <a:buChar char="•"/>
            </a:pPr>
            <a:r>
              <a:rPr lang="en-US" sz="228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Poca iniciativa de comunicación del equipo con el cliente (Profesor).</a:t>
            </a:r>
          </a:p>
          <a:p>
            <a:pPr algn="l" marL="494173" indent="-247086" lvl="1">
              <a:lnSpc>
                <a:spcPts val="2746"/>
              </a:lnSpc>
              <a:buFont typeface="Arial"/>
              <a:buChar char="•"/>
            </a:pPr>
            <a:r>
              <a:rPr lang="en-US" sz="228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El asignador era mas complejo de lo que esperábamos.</a:t>
            </a:r>
          </a:p>
          <a:p>
            <a:pPr algn="l" marL="494173" indent="-247086" lvl="1">
              <a:lnSpc>
                <a:spcPts val="2746"/>
              </a:lnSpc>
              <a:buFont typeface="Arial"/>
              <a:buChar char="•"/>
            </a:pPr>
            <a:r>
              <a:rPr lang="en-US" sz="228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Roda se demoro mucho en entregar la API que contenía los datos de los empleados para las asignaciones.</a:t>
            </a:r>
          </a:p>
          <a:p>
            <a:pPr algn="l" marL="494173" indent="-247086" lvl="1">
              <a:lnSpc>
                <a:spcPts val="2746"/>
              </a:lnSpc>
              <a:buFont typeface="Arial"/>
              <a:buChar char="•"/>
            </a:pPr>
            <a:r>
              <a:rPr lang="en-US" sz="228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Se planeaba incluir semanas vacias, por tiempo se descarto</a:t>
            </a:r>
          </a:p>
          <a:p>
            <a:pPr algn="l">
              <a:lnSpc>
                <a:spcPts val="2746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27835" y="2701440"/>
            <a:ext cx="2943466" cy="29434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755" y="0"/>
                  </a:moveTo>
                  <a:lnTo>
                    <a:pt x="747045" y="0"/>
                  </a:lnTo>
                  <a:cubicBezTo>
                    <a:pt x="764484" y="0"/>
                    <a:pt x="781209" y="6928"/>
                    <a:pt x="793541" y="19259"/>
                  </a:cubicBezTo>
                  <a:cubicBezTo>
                    <a:pt x="805872" y="31591"/>
                    <a:pt x="812800" y="48316"/>
                    <a:pt x="812800" y="65755"/>
                  </a:cubicBezTo>
                  <a:lnTo>
                    <a:pt x="812800" y="747045"/>
                  </a:lnTo>
                  <a:cubicBezTo>
                    <a:pt x="812800" y="764484"/>
                    <a:pt x="805872" y="781209"/>
                    <a:pt x="793541" y="793541"/>
                  </a:cubicBezTo>
                  <a:cubicBezTo>
                    <a:pt x="781209" y="805872"/>
                    <a:pt x="764484" y="812800"/>
                    <a:pt x="747045" y="812800"/>
                  </a:cubicBezTo>
                  <a:lnTo>
                    <a:pt x="65755" y="812800"/>
                  </a:lnTo>
                  <a:cubicBezTo>
                    <a:pt x="48316" y="812800"/>
                    <a:pt x="31591" y="805872"/>
                    <a:pt x="19259" y="793541"/>
                  </a:cubicBezTo>
                  <a:cubicBezTo>
                    <a:pt x="6928" y="781209"/>
                    <a:pt x="0" y="764484"/>
                    <a:pt x="0" y="747045"/>
                  </a:cubicBezTo>
                  <a:lnTo>
                    <a:pt x="0" y="65755"/>
                  </a:lnTo>
                  <a:cubicBezTo>
                    <a:pt x="0" y="48316"/>
                    <a:pt x="6928" y="31591"/>
                    <a:pt x="19259" y="19259"/>
                  </a:cubicBezTo>
                  <a:cubicBezTo>
                    <a:pt x="31591" y="6928"/>
                    <a:pt x="48316" y="0"/>
                    <a:pt x="65755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87713" y="2701440"/>
            <a:ext cx="2943466" cy="294346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755" y="0"/>
                  </a:moveTo>
                  <a:lnTo>
                    <a:pt x="747045" y="0"/>
                  </a:lnTo>
                  <a:cubicBezTo>
                    <a:pt x="764484" y="0"/>
                    <a:pt x="781209" y="6928"/>
                    <a:pt x="793541" y="19259"/>
                  </a:cubicBezTo>
                  <a:cubicBezTo>
                    <a:pt x="805872" y="31591"/>
                    <a:pt x="812800" y="48316"/>
                    <a:pt x="812800" y="65755"/>
                  </a:cubicBezTo>
                  <a:lnTo>
                    <a:pt x="812800" y="747045"/>
                  </a:lnTo>
                  <a:cubicBezTo>
                    <a:pt x="812800" y="764484"/>
                    <a:pt x="805872" y="781209"/>
                    <a:pt x="793541" y="793541"/>
                  </a:cubicBezTo>
                  <a:cubicBezTo>
                    <a:pt x="781209" y="805872"/>
                    <a:pt x="764484" y="812800"/>
                    <a:pt x="747045" y="812800"/>
                  </a:cubicBezTo>
                  <a:lnTo>
                    <a:pt x="65755" y="812800"/>
                  </a:lnTo>
                  <a:cubicBezTo>
                    <a:pt x="48316" y="812800"/>
                    <a:pt x="31591" y="805872"/>
                    <a:pt x="19259" y="793541"/>
                  </a:cubicBezTo>
                  <a:cubicBezTo>
                    <a:pt x="6928" y="781209"/>
                    <a:pt x="0" y="764484"/>
                    <a:pt x="0" y="747045"/>
                  </a:cubicBezTo>
                  <a:lnTo>
                    <a:pt x="0" y="65755"/>
                  </a:lnTo>
                  <a:cubicBezTo>
                    <a:pt x="0" y="48316"/>
                    <a:pt x="6928" y="31591"/>
                    <a:pt x="19259" y="19259"/>
                  </a:cubicBezTo>
                  <a:cubicBezTo>
                    <a:pt x="31591" y="6928"/>
                    <a:pt x="48316" y="0"/>
                    <a:pt x="65755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7835" y="6002713"/>
            <a:ext cx="2943466" cy="29434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9974" y="0"/>
                  </a:moveTo>
                  <a:lnTo>
                    <a:pt x="762826" y="0"/>
                  </a:lnTo>
                  <a:cubicBezTo>
                    <a:pt x="790426" y="0"/>
                    <a:pt x="812800" y="22374"/>
                    <a:pt x="812800" y="49974"/>
                  </a:cubicBezTo>
                  <a:lnTo>
                    <a:pt x="812800" y="762826"/>
                  </a:lnTo>
                  <a:cubicBezTo>
                    <a:pt x="812800" y="790426"/>
                    <a:pt x="790426" y="812800"/>
                    <a:pt x="762826" y="812800"/>
                  </a:cubicBezTo>
                  <a:lnTo>
                    <a:pt x="49974" y="812800"/>
                  </a:lnTo>
                  <a:cubicBezTo>
                    <a:pt x="22374" y="812800"/>
                    <a:pt x="0" y="790426"/>
                    <a:pt x="0" y="762826"/>
                  </a:cubicBezTo>
                  <a:lnTo>
                    <a:pt x="0" y="49974"/>
                  </a:lnTo>
                  <a:cubicBezTo>
                    <a:pt x="0" y="22374"/>
                    <a:pt x="22374" y="0"/>
                    <a:pt x="49974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487713" y="6002713"/>
            <a:ext cx="2943466" cy="294346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755" y="0"/>
                  </a:moveTo>
                  <a:lnTo>
                    <a:pt x="747045" y="0"/>
                  </a:lnTo>
                  <a:cubicBezTo>
                    <a:pt x="764484" y="0"/>
                    <a:pt x="781209" y="6928"/>
                    <a:pt x="793541" y="19259"/>
                  </a:cubicBezTo>
                  <a:cubicBezTo>
                    <a:pt x="805872" y="31591"/>
                    <a:pt x="812800" y="48316"/>
                    <a:pt x="812800" y="65755"/>
                  </a:cubicBezTo>
                  <a:lnTo>
                    <a:pt x="812800" y="747045"/>
                  </a:lnTo>
                  <a:cubicBezTo>
                    <a:pt x="812800" y="764484"/>
                    <a:pt x="805872" y="781209"/>
                    <a:pt x="793541" y="793541"/>
                  </a:cubicBezTo>
                  <a:cubicBezTo>
                    <a:pt x="781209" y="805872"/>
                    <a:pt x="764484" y="812800"/>
                    <a:pt x="747045" y="812800"/>
                  </a:cubicBezTo>
                  <a:lnTo>
                    <a:pt x="65755" y="812800"/>
                  </a:lnTo>
                  <a:cubicBezTo>
                    <a:pt x="48316" y="812800"/>
                    <a:pt x="31591" y="805872"/>
                    <a:pt x="19259" y="793541"/>
                  </a:cubicBezTo>
                  <a:cubicBezTo>
                    <a:pt x="6928" y="781209"/>
                    <a:pt x="0" y="764484"/>
                    <a:pt x="0" y="747045"/>
                  </a:cubicBezTo>
                  <a:lnTo>
                    <a:pt x="0" y="65755"/>
                  </a:lnTo>
                  <a:cubicBezTo>
                    <a:pt x="0" y="48316"/>
                    <a:pt x="6928" y="31591"/>
                    <a:pt x="19259" y="19259"/>
                  </a:cubicBezTo>
                  <a:cubicBezTo>
                    <a:pt x="31591" y="6928"/>
                    <a:pt x="48316" y="0"/>
                    <a:pt x="65755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591475" y="4840926"/>
            <a:ext cx="3695015" cy="434186"/>
            <a:chOff x="0" y="0"/>
            <a:chExt cx="1092866" cy="1284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37714" y="0"/>
                  </a:moveTo>
                  <a:lnTo>
                    <a:pt x="1055151" y="0"/>
                  </a:lnTo>
                  <a:cubicBezTo>
                    <a:pt x="1065154" y="0"/>
                    <a:pt x="1074747" y="3973"/>
                    <a:pt x="1081819" y="11046"/>
                  </a:cubicBezTo>
                  <a:cubicBezTo>
                    <a:pt x="1088892" y="18119"/>
                    <a:pt x="1092866" y="27712"/>
                    <a:pt x="1092866" y="37714"/>
                  </a:cubicBezTo>
                  <a:lnTo>
                    <a:pt x="1092866" y="90704"/>
                  </a:lnTo>
                  <a:cubicBezTo>
                    <a:pt x="1092866" y="100706"/>
                    <a:pt x="1088892" y="110299"/>
                    <a:pt x="1081819" y="117372"/>
                  </a:cubicBezTo>
                  <a:cubicBezTo>
                    <a:pt x="1074747" y="124445"/>
                    <a:pt x="1065154" y="128418"/>
                    <a:pt x="1055151" y="128418"/>
                  </a:cubicBezTo>
                  <a:lnTo>
                    <a:pt x="37714" y="128418"/>
                  </a:lnTo>
                  <a:cubicBezTo>
                    <a:pt x="27712" y="128418"/>
                    <a:pt x="18119" y="124445"/>
                    <a:pt x="11046" y="117372"/>
                  </a:cubicBezTo>
                  <a:cubicBezTo>
                    <a:pt x="3973" y="110299"/>
                    <a:pt x="0" y="100706"/>
                    <a:pt x="0" y="90704"/>
                  </a:cubicBezTo>
                  <a:lnTo>
                    <a:pt x="0" y="37714"/>
                  </a:lnTo>
                  <a:cubicBezTo>
                    <a:pt x="0" y="27712"/>
                    <a:pt x="3973" y="18119"/>
                    <a:pt x="11046" y="11046"/>
                  </a:cubicBezTo>
                  <a:cubicBezTo>
                    <a:pt x="18119" y="3973"/>
                    <a:pt x="27712" y="0"/>
                    <a:pt x="37714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994421" y="4840926"/>
            <a:ext cx="3695015" cy="434186"/>
            <a:chOff x="0" y="0"/>
            <a:chExt cx="1092866" cy="12841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37714" y="0"/>
                  </a:moveTo>
                  <a:lnTo>
                    <a:pt x="1055151" y="0"/>
                  </a:lnTo>
                  <a:cubicBezTo>
                    <a:pt x="1065154" y="0"/>
                    <a:pt x="1074747" y="3973"/>
                    <a:pt x="1081819" y="11046"/>
                  </a:cubicBezTo>
                  <a:cubicBezTo>
                    <a:pt x="1088892" y="18119"/>
                    <a:pt x="1092866" y="27712"/>
                    <a:pt x="1092866" y="37714"/>
                  </a:cubicBezTo>
                  <a:lnTo>
                    <a:pt x="1092866" y="90704"/>
                  </a:lnTo>
                  <a:cubicBezTo>
                    <a:pt x="1092866" y="100706"/>
                    <a:pt x="1088892" y="110299"/>
                    <a:pt x="1081819" y="117372"/>
                  </a:cubicBezTo>
                  <a:cubicBezTo>
                    <a:pt x="1074747" y="124445"/>
                    <a:pt x="1065154" y="128418"/>
                    <a:pt x="1055151" y="128418"/>
                  </a:cubicBezTo>
                  <a:lnTo>
                    <a:pt x="37714" y="128418"/>
                  </a:lnTo>
                  <a:cubicBezTo>
                    <a:pt x="27712" y="128418"/>
                    <a:pt x="18119" y="124445"/>
                    <a:pt x="11046" y="117372"/>
                  </a:cubicBezTo>
                  <a:cubicBezTo>
                    <a:pt x="3973" y="110299"/>
                    <a:pt x="0" y="100706"/>
                    <a:pt x="0" y="90704"/>
                  </a:cubicBezTo>
                  <a:lnTo>
                    <a:pt x="0" y="37714"/>
                  </a:lnTo>
                  <a:cubicBezTo>
                    <a:pt x="0" y="27712"/>
                    <a:pt x="3973" y="18119"/>
                    <a:pt x="11046" y="11046"/>
                  </a:cubicBezTo>
                  <a:cubicBezTo>
                    <a:pt x="18119" y="3973"/>
                    <a:pt x="27712" y="0"/>
                    <a:pt x="37714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994421" y="8142199"/>
            <a:ext cx="4421374" cy="434186"/>
            <a:chOff x="0" y="0"/>
            <a:chExt cx="1307699" cy="12841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07699" cy="128418"/>
            </a:xfrm>
            <a:custGeom>
              <a:avLst/>
              <a:gdLst/>
              <a:ahLst/>
              <a:cxnLst/>
              <a:rect r="r" b="b" t="t" l="l"/>
              <a:pathLst>
                <a:path h="128418" w="1307699">
                  <a:moveTo>
                    <a:pt x="31518" y="0"/>
                  </a:moveTo>
                  <a:lnTo>
                    <a:pt x="1276181" y="0"/>
                  </a:lnTo>
                  <a:cubicBezTo>
                    <a:pt x="1284540" y="0"/>
                    <a:pt x="1292557" y="3321"/>
                    <a:pt x="1298468" y="9232"/>
                  </a:cubicBezTo>
                  <a:cubicBezTo>
                    <a:pt x="1304378" y="15142"/>
                    <a:pt x="1307699" y="23159"/>
                    <a:pt x="1307699" y="31518"/>
                  </a:cubicBezTo>
                  <a:lnTo>
                    <a:pt x="1307699" y="96900"/>
                  </a:lnTo>
                  <a:cubicBezTo>
                    <a:pt x="1307699" y="114307"/>
                    <a:pt x="1293588" y="128418"/>
                    <a:pt x="1276181" y="128418"/>
                  </a:cubicBezTo>
                  <a:lnTo>
                    <a:pt x="31518" y="128418"/>
                  </a:lnTo>
                  <a:cubicBezTo>
                    <a:pt x="23159" y="128418"/>
                    <a:pt x="15142" y="125097"/>
                    <a:pt x="9232" y="119187"/>
                  </a:cubicBezTo>
                  <a:cubicBezTo>
                    <a:pt x="3321" y="113276"/>
                    <a:pt x="0" y="105259"/>
                    <a:pt x="0" y="96900"/>
                  </a:cubicBezTo>
                  <a:lnTo>
                    <a:pt x="0" y="31518"/>
                  </a:lnTo>
                  <a:cubicBezTo>
                    <a:pt x="0" y="14111"/>
                    <a:pt x="14111" y="0"/>
                    <a:pt x="31518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1307699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591475" y="8142199"/>
            <a:ext cx="3695015" cy="434186"/>
            <a:chOff x="0" y="0"/>
            <a:chExt cx="1092866" cy="1284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37714" y="0"/>
                  </a:moveTo>
                  <a:lnTo>
                    <a:pt x="1055151" y="0"/>
                  </a:lnTo>
                  <a:cubicBezTo>
                    <a:pt x="1065154" y="0"/>
                    <a:pt x="1074747" y="3973"/>
                    <a:pt x="1081819" y="11046"/>
                  </a:cubicBezTo>
                  <a:cubicBezTo>
                    <a:pt x="1088892" y="18119"/>
                    <a:pt x="1092866" y="27712"/>
                    <a:pt x="1092866" y="37714"/>
                  </a:cubicBezTo>
                  <a:lnTo>
                    <a:pt x="1092866" y="90704"/>
                  </a:lnTo>
                  <a:cubicBezTo>
                    <a:pt x="1092866" y="100706"/>
                    <a:pt x="1088892" y="110299"/>
                    <a:pt x="1081819" y="117372"/>
                  </a:cubicBezTo>
                  <a:cubicBezTo>
                    <a:pt x="1074747" y="124445"/>
                    <a:pt x="1065154" y="128418"/>
                    <a:pt x="1055151" y="128418"/>
                  </a:cubicBezTo>
                  <a:lnTo>
                    <a:pt x="37714" y="128418"/>
                  </a:lnTo>
                  <a:cubicBezTo>
                    <a:pt x="27712" y="128418"/>
                    <a:pt x="18119" y="124445"/>
                    <a:pt x="11046" y="117372"/>
                  </a:cubicBezTo>
                  <a:cubicBezTo>
                    <a:pt x="3973" y="110299"/>
                    <a:pt x="0" y="100706"/>
                    <a:pt x="0" y="90704"/>
                  </a:cubicBezTo>
                  <a:lnTo>
                    <a:pt x="0" y="37714"/>
                  </a:lnTo>
                  <a:cubicBezTo>
                    <a:pt x="0" y="27712"/>
                    <a:pt x="3973" y="18119"/>
                    <a:pt x="11046" y="11046"/>
                  </a:cubicBezTo>
                  <a:cubicBezTo>
                    <a:pt x="18119" y="3973"/>
                    <a:pt x="27712" y="0"/>
                    <a:pt x="37714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2350556" y="6123330"/>
            <a:ext cx="719208" cy="2596552"/>
          </a:xfrm>
          <a:custGeom>
            <a:avLst/>
            <a:gdLst/>
            <a:ahLst/>
            <a:cxnLst/>
            <a:rect r="r" b="b" t="t" l="l"/>
            <a:pathLst>
              <a:path h="2596552" w="719208">
                <a:moveTo>
                  <a:pt x="0" y="0"/>
                </a:moveTo>
                <a:lnTo>
                  <a:pt x="719207" y="0"/>
                </a:lnTo>
                <a:lnTo>
                  <a:pt x="719207" y="2596552"/>
                </a:lnTo>
                <a:lnTo>
                  <a:pt x="0" y="2596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566685" y="6209068"/>
            <a:ext cx="764340" cy="2530757"/>
          </a:xfrm>
          <a:custGeom>
            <a:avLst/>
            <a:gdLst/>
            <a:ahLst/>
            <a:cxnLst/>
            <a:rect r="r" b="b" t="t" l="l"/>
            <a:pathLst>
              <a:path h="2530757" w="764340">
                <a:moveTo>
                  <a:pt x="0" y="0"/>
                </a:moveTo>
                <a:lnTo>
                  <a:pt x="764339" y="0"/>
                </a:lnTo>
                <a:lnTo>
                  <a:pt x="764339" y="2530756"/>
                </a:lnTo>
                <a:lnTo>
                  <a:pt x="0" y="2530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353862" y="2937930"/>
            <a:ext cx="1211168" cy="2388508"/>
          </a:xfrm>
          <a:custGeom>
            <a:avLst/>
            <a:gdLst/>
            <a:ahLst/>
            <a:cxnLst/>
            <a:rect r="r" b="b" t="t" l="l"/>
            <a:pathLst>
              <a:path h="2388508" w="1211168">
                <a:moveTo>
                  <a:pt x="0" y="0"/>
                </a:moveTo>
                <a:lnTo>
                  <a:pt x="1211168" y="0"/>
                </a:lnTo>
                <a:lnTo>
                  <a:pt x="1211168" y="2388508"/>
                </a:lnTo>
                <a:lnTo>
                  <a:pt x="0" y="23885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269990" y="3071234"/>
            <a:ext cx="749860" cy="2370247"/>
          </a:xfrm>
          <a:custGeom>
            <a:avLst/>
            <a:gdLst/>
            <a:ahLst/>
            <a:cxnLst/>
            <a:rect r="r" b="b" t="t" l="l"/>
            <a:pathLst>
              <a:path h="2370247" w="749860">
                <a:moveTo>
                  <a:pt x="0" y="0"/>
                </a:moveTo>
                <a:lnTo>
                  <a:pt x="749860" y="0"/>
                </a:lnTo>
                <a:lnTo>
                  <a:pt x="749860" y="2370247"/>
                </a:lnTo>
                <a:lnTo>
                  <a:pt x="0" y="2370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260532" y="327358"/>
            <a:ext cx="681654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INTEGRANTES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260532" y="1185187"/>
            <a:ext cx="681654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DEL EQUIPO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591475" y="3137909"/>
            <a:ext cx="4154662" cy="17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3"/>
              </a:lnSpc>
            </a:pPr>
            <a:r>
              <a:rPr lang="en-US" sz="6737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Abraham Daque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94421" y="3137909"/>
            <a:ext cx="3419940" cy="17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3"/>
              </a:lnSpc>
            </a:pPr>
            <a:r>
              <a:rPr lang="en-US" sz="6737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Diego Rivera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591475" y="6439182"/>
            <a:ext cx="4154662" cy="17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3"/>
              </a:lnSpc>
            </a:pPr>
            <a:r>
              <a:rPr lang="en-US" sz="6737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Benjamín Ramírez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994421" y="6439182"/>
            <a:ext cx="3842906" cy="174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3"/>
              </a:lnSpc>
            </a:pPr>
            <a:r>
              <a:rPr lang="en-US" sz="6737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Thomas González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825589" y="4972678"/>
            <a:ext cx="2841082" cy="23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6"/>
              </a:lnSpc>
            </a:pPr>
            <a:r>
              <a:rPr lang="en-US" b="true" sz="1613" spc="45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SCRUM MASTER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139136" y="4972678"/>
            <a:ext cx="2841082" cy="23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6"/>
              </a:lnSpc>
            </a:pPr>
            <a:r>
              <a:rPr lang="en-US" b="true" sz="1613" spc="45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PRODUCT OWNER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607565" y="8266542"/>
            <a:ext cx="3678924" cy="23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6"/>
              </a:lnSpc>
            </a:pPr>
            <a:r>
              <a:rPr lang="en-US" b="true" sz="1613" spc="45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DESARROLLADOR / ENCARGADO UI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139136" y="8266542"/>
            <a:ext cx="4276659" cy="23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6"/>
              </a:lnSpc>
            </a:pPr>
            <a:r>
              <a:rPr lang="en-US" b="true" sz="1613" spc="45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DESARROLLADOR / ANÁLISIS DE DATOS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02" y="1590656"/>
            <a:ext cx="15072876" cy="7105688"/>
            <a:chOff x="0" y="0"/>
            <a:chExt cx="4492674" cy="2117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2673" cy="2117946"/>
            </a:xfrm>
            <a:custGeom>
              <a:avLst/>
              <a:gdLst/>
              <a:ahLst/>
              <a:cxnLst/>
              <a:rect r="r" b="b" t="t" l="l"/>
              <a:pathLst>
                <a:path h="2117946" w="4492673">
                  <a:moveTo>
                    <a:pt x="11300" y="0"/>
                  </a:moveTo>
                  <a:lnTo>
                    <a:pt x="4481373" y="0"/>
                  </a:lnTo>
                  <a:cubicBezTo>
                    <a:pt x="4484370" y="0"/>
                    <a:pt x="4487245" y="1191"/>
                    <a:pt x="4489364" y="3310"/>
                  </a:cubicBezTo>
                  <a:cubicBezTo>
                    <a:pt x="4491483" y="5429"/>
                    <a:pt x="4492673" y="8303"/>
                    <a:pt x="4492673" y="11300"/>
                  </a:cubicBezTo>
                  <a:lnTo>
                    <a:pt x="4492673" y="2106646"/>
                  </a:lnTo>
                  <a:cubicBezTo>
                    <a:pt x="4492673" y="2109643"/>
                    <a:pt x="4491483" y="2112517"/>
                    <a:pt x="4489364" y="2114636"/>
                  </a:cubicBezTo>
                  <a:cubicBezTo>
                    <a:pt x="4487245" y="2116756"/>
                    <a:pt x="4484370" y="2117946"/>
                    <a:pt x="4481373" y="2117946"/>
                  </a:cubicBezTo>
                  <a:lnTo>
                    <a:pt x="11300" y="2117946"/>
                  </a:lnTo>
                  <a:cubicBezTo>
                    <a:pt x="8303" y="2117946"/>
                    <a:pt x="5429" y="2116756"/>
                    <a:pt x="3310" y="2114636"/>
                  </a:cubicBezTo>
                  <a:cubicBezTo>
                    <a:pt x="1191" y="2112517"/>
                    <a:pt x="0" y="2109643"/>
                    <a:pt x="0" y="2106646"/>
                  </a:cubicBezTo>
                  <a:lnTo>
                    <a:pt x="0" y="11300"/>
                  </a:lnTo>
                  <a:cubicBezTo>
                    <a:pt x="0" y="8303"/>
                    <a:pt x="1191" y="5429"/>
                    <a:pt x="3310" y="3310"/>
                  </a:cubicBezTo>
                  <a:cubicBezTo>
                    <a:pt x="5429" y="1191"/>
                    <a:pt x="8303" y="0"/>
                    <a:pt x="11300" y="0"/>
                  </a:cubicBezTo>
                  <a:close/>
                </a:path>
              </a:pathLst>
            </a:custGeom>
            <a:solidFill>
              <a:srgbClr val="008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2674" cy="2156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40822" y="6228078"/>
            <a:ext cx="2336037" cy="2106680"/>
          </a:xfrm>
          <a:custGeom>
            <a:avLst/>
            <a:gdLst/>
            <a:ahLst/>
            <a:cxnLst/>
            <a:rect r="r" b="b" t="t" l="l"/>
            <a:pathLst>
              <a:path h="2106680" w="2336037">
                <a:moveTo>
                  <a:pt x="0" y="0"/>
                </a:moveTo>
                <a:lnTo>
                  <a:pt x="2336037" y="0"/>
                </a:lnTo>
                <a:lnTo>
                  <a:pt x="2336037" y="2106680"/>
                </a:lnTo>
                <a:lnTo>
                  <a:pt x="0" y="2106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39850" y="3687849"/>
            <a:ext cx="13137980" cy="210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9"/>
              </a:lnSpc>
            </a:pPr>
            <a:r>
              <a:rPr lang="en-US" sz="7999" b="true">
                <a:solidFill>
                  <a:srgbClr val="404040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FIN DE LA PRESENTACIÓN</a:t>
            </a:r>
          </a:p>
          <a:p>
            <a:pPr algn="ctr">
              <a:lnSpc>
                <a:spcPts val="7519"/>
              </a:lnSpc>
            </a:pPr>
            <a:r>
              <a:rPr lang="en-US" b="true" sz="7999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¿ALGUNA PREGUNTA?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0624" y="0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11214" y="2536269"/>
            <a:ext cx="6887275" cy="5061657"/>
            <a:chOff x="0" y="0"/>
            <a:chExt cx="8640292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41562" cy="6350000"/>
            </a:xfrm>
            <a:custGeom>
              <a:avLst/>
              <a:gdLst/>
              <a:ahLst/>
              <a:cxnLst/>
              <a:rect r="r" b="b" t="t" l="l"/>
              <a:pathLst>
                <a:path h="6350000" w="8641562">
                  <a:moveTo>
                    <a:pt x="8144339" y="0"/>
                  </a:moveTo>
                  <a:lnTo>
                    <a:pt x="495953" y="0"/>
                  </a:lnTo>
                  <a:cubicBezTo>
                    <a:pt x="221191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21191" y="6350000"/>
                    <a:pt x="495953" y="6350000"/>
                  </a:cubicBezTo>
                  <a:lnTo>
                    <a:pt x="8146068" y="6350000"/>
                  </a:lnTo>
                  <a:cubicBezTo>
                    <a:pt x="8419101" y="6350000"/>
                    <a:pt x="8641562" y="6187440"/>
                    <a:pt x="8641562" y="5985510"/>
                  </a:cubicBezTo>
                  <a:lnTo>
                    <a:pt x="8641562" y="364490"/>
                  </a:lnTo>
                  <a:cubicBezTo>
                    <a:pt x="8640292" y="162560"/>
                    <a:pt x="8419101" y="0"/>
                    <a:pt x="8144339" y="0"/>
                  </a:cubicBezTo>
                  <a:close/>
                </a:path>
              </a:pathLst>
            </a:custGeom>
            <a:blipFill>
              <a:blip r:embed="rId6"/>
              <a:stretch>
                <a:fillRect l="-5146" t="0" r="-514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18469" y="1794962"/>
            <a:ext cx="67029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CLIENTE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0564" y="3115522"/>
            <a:ext cx="7480831" cy="195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56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Roda Energía, es una consultora perteneciente a empresas Abastible, especializada en servicios de asesoría estratégica en sostenibilidad y soluciones de sistemas de gestión de energéticos para diversas industrias.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0564" y="5435319"/>
            <a:ext cx="7421283" cy="225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Roda ha sido reconocido a lo largo del país, por su aporte al medio ambiente y las energías sustentables, ganando premios debido al impacto de sus proyectos y generando alianzas con importantes organizaciones.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935" y="695244"/>
            <a:ext cx="16764130" cy="8896513"/>
          </a:xfrm>
          <a:custGeom>
            <a:avLst/>
            <a:gdLst/>
            <a:ahLst/>
            <a:cxnLst/>
            <a:rect r="r" b="b" t="t" l="l"/>
            <a:pathLst>
              <a:path h="8896513" w="16764130">
                <a:moveTo>
                  <a:pt x="0" y="0"/>
                </a:moveTo>
                <a:lnTo>
                  <a:pt x="16764130" y="0"/>
                </a:lnTo>
                <a:lnTo>
                  <a:pt x="16764130" y="8896512"/>
                </a:lnTo>
                <a:lnTo>
                  <a:pt x="0" y="889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12419" r="0" b="-124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75560" y="1177719"/>
            <a:ext cx="9310818" cy="7882754"/>
            <a:chOff x="0" y="0"/>
            <a:chExt cx="2452232" cy="2076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2232" cy="2076116"/>
            </a:xfrm>
            <a:custGeom>
              <a:avLst/>
              <a:gdLst/>
              <a:ahLst/>
              <a:cxnLst/>
              <a:rect r="r" b="b" t="t" l="l"/>
              <a:pathLst>
                <a:path h="2076116" w="2452232">
                  <a:moveTo>
                    <a:pt x="26608" y="0"/>
                  </a:moveTo>
                  <a:lnTo>
                    <a:pt x="2425624" y="0"/>
                  </a:lnTo>
                  <a:cubicBezTo>
                    <a:pt x="2432681" y="0"/>
                    <a:pt x="2439449" y="2803"/>
                    <a:pt x="2444439" y="7793"/>
                  </a:cubicBezTo>
                  <a:cubicBezTo>
                    <a:pt x="2449429" y="12783"/>
                    <a:pt x="2452232" y="19551"/>
                    <a:pt x="2452232" y="26608"/>
                  </a:cubicBezTo>
                  <a:lnTo>
                    <a:pt x="2452232" y="2049508"/>
                  </a:lnTo>
                  <a:cubicBezTo>
                    <a:pt x="2452232" y="2056565"/>
                    <a:pt x="2449429" y="2063333"/>
                    <a:pt x="2444439" y="2068323"/>
                  </a:cubicBezTo>
                  <a:cubicBezTo>
                    <a:pt x="2439449" y="2073313"/>
                    <a:pt x="2432681" y="2076116"/>
                    <a:pt x="2425624" y="2076116"/>
                  </a:cubicBezTo>
                  <a:lnTo>
                    <a:pt x="26608" y="2076116"/>
                  </a:lnTo>
                  <a:cubicBezTo>
                    <a:pt x="19551" y="2076116"/>
                    <a:pt x="12783" y="2073313"/>
                    <a:pt x="7793" y="2068323"/>
                  </a:cubicBezTo>
                  <a:cubicBezTo>
                    <a:pt x="2803" y="2063333"/>
                    <a:pt x="0" y="2056565"/>
                    <a:pt x="0" y="2049508"/>
                  </a:cubicBezTo>
                  <a:lnTo>
                    <a:pt x="0" y="26608"/>
                  </a:lnTo>
                  <a:cubicBezTo>
                    <a:pt x="0" y="19551"/>
                    <a:pt x="2803" y="12783"/>
                    <a:pt x="7793" y="7793"/>
                  </a:cubicBezTo>
                  <a:cubicBezTo>
                    <a:pt x="12783" y="2803"/>
                    <a:pt x="19551" y="0"/>
                    <a:pt x="26608" y="0"/>
                  </a:cubicBezTo>
                  <a:close/>
                </a:path>
              </a:pathLst>
            </a:custGeom>
            <a:solidFill>
              <a:srgbClr val="E4E5E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52232" cy="2114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265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03910" y="2223388"/>
            <a:ext cx="5406101" cy="1835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3"/>
              </a:lnSpc>
            </a:pPr>
            <a:r>
              <a:rPr lang="en-US" sz="7013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¿CÚAL ES EL DOLOR?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53028" y="535426"/>
            <a:ext cx="2726935" cy="1621287"/>
          </a:xfrm>
          <a:custGeom>
            <a:avLst/>
            <a:gdLst/>
            <a:ahLst/>
            <a:cxnLst/>
            <a:rect r="r" b="b" t="t" l="l"/>
            <a:pathLst>
              <a:path h="1621287" w="2726935">
                <a:moveTo>
                  <a:pt x="0" y="0"/>
                </a:moveTo>
                <a:lnTo>
                  <a:pt x="2726935" y="0"/>
                </a:lnTo>
                <a:lnTo>
                  <a:pt x="2726935" y="1621287"/>
                </a:lnTo>
                <a:lnTo>
                  <a:pt x="0" y="162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1156" y="1610537"/>
            <a:ext cx="2599390" cy="1545456"/>
          </a:xfrm>
          <a:custGeom>
            <a:avLst/>
            <a:gdLst/>
            <a:ahLst/>
            <a:cxnLst/>
            <a:rect r="r" b="b" t="t" l="l"/>
            <a:pathLst>
              <a:path h="1545456" w="2599390">
                <a:moveTo>
                  <a:pt x="0" y="0"/>
                </a:moveTo>
                <a:lnTo>
                  <a:pt x="2599391" y="0"/>
                </a:lnTo>
                <a:lnTo>
                  <a:pt x="2599391" y="1545455"/>
                </a:lnTo>
                <a:lnTo>
                  <a:pt x="0" y="1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70547" y="4010865"/>
            <a:ext cx="7649163" cy="445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5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empresa ha identificado dos escenarios problemáticos:</a:t>
            </a:r>
          </a:p>
          <a:p>
            <a:pPr algn="ctr" marL="548016" indent="-274008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Baja en la tasa de facturación por hora trabajada en ciertos periodos, generando rentabilidades deficientes.</a:t>
            </a:r>
          </a:p>
          <a:p>
            <a:pPr algn="ctr" marL="548016" indent="-274008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Alcance de un techo en la tasa de facturación por hora trabajada, desperdiciando el potencial de crecimiento.</a:t>
            </a:r>
          </a:p>
          <a:p>
            <a:pPr algn="ctr">
              <a:lnSpc>
                <a:spcPts val="3553"/>
              </a:lnSpc>
            </a:pPr>
          </a:p>
          <a:p>
            <a:pPr algn="ctr">
              <a:lnSpc>
                <a:spcPts val="35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935" y="695244"/>
            <a:ext cx="16764130" cy="8896513"/>
          </a:xfrm>
          <a:custGeom>
            <a:avLst/>
            <a:gdLst/>
            <a:ahLst/>
            <a:cxnLst/>
            <a:rect r="r" b="b" t="t" l="l"/>
            <a:pathLst>
              <a:path h="8896513" w="16764130">
                <a:moveTo>
                  <a:pt x="0" y="0"/>
                </a:moveTo>
                <a:lnTo>
                  <a:pt x="16764130" y="0"/>
                </a:lnTo>
                <a:lnTo>
                  <a:pt x="16764130" y="8896512"/>
                </a:lnTo>
                <a:lnTo>
                  <a:pt x="0" y="889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12419" r="0" b="-124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75560" y="1028700"/>
            <a:ext cx="9032792" cy="8229600"/>
            <a:chOff x="0" y="0"/>
            <a:chExt cx="2379007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9007" cy="2167467"/>
            </a:xfrm>
            <a:custGeom>
              <a:avLst/>
              <a:gdLst/>
              <a:ahLst/>
              <a:cxnLst/>
              <a:rect r="r" b="b" t="t" l="l"/>
              <a:pathLst>
                <a:path h="2167467" w="2379007">
                  <a:moveTo>
                    <a:pt x="27427" y="0"/>
                  </a:moveTo>
                  <a:lnTo>
                    <a:pt x="2351580" y="0"/>
                  </a:lnTo>
                  <a:cubicBezTo>
                    <a:pt x="2366728" y="0"/>
                    <a:pt x="2379007" y="12279"/>
                    <a:pt x="2379007" y="27427"/>
                  </a:cubicBezTo>
                  <a:lnTo>
                    <a:pt x="2379007" y="2140040"/>
                  </a:lnTo>
                  <a:cubicBezTo>
                    <a:pt x="2379007" y="2155187"/>
                    <a:pt x="2366728" y="2167467"/>
                    <a:pt x="2351580" y="2167467"/>
                  </a:cubicBezTo>
                  <a:lnTo>
                    <a:pt x="27427" y="2167467"/>
                  </a:lnTo>
                  <a:cubicBezTo>
                    <a:pt x="12279" y="2167467"/>
                    <a:pt x="0" y="2155187"/>
                    <a:pt x="0" y="2140040"/>
                  </a:cubicBezTo>
                  <a:lnTo>
                    <a:pt x="0" y="27427"/>
                  </a:lnTo>
                  <a:cubicBezTo>
                    <a:pt x="0" y="12279"/>
                    <a:pt x="12279" y="0"/>
                    <a:pt x="27427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900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77822" y="3203617"/>
            <a:ext cx="4932944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NUESTRA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77822" y="4117598"/>
            <a:ext cx="4932944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PROPUESTA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0547" y="5095875"/>
            <a:ext cx="7566868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La propuesta del equipo es desarrollar un asignador de recursos para RODA, el cual le permita optimizar el funcionamiento y la organización de sus empleados con respecto a los proyectos que manejan.</a:t>
            </a:r>
          </a:p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También facilitar los datos de la asignación a su plataforma de asignación llamado Odoo.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3028" y="535426"/>
            <a:ext cx="2726935" cy="1621287"/>
          </a:xfrm>
          <a:custGeom>
            <a:avLst/>
            <a:gdLst/>
            <a:ahLst/>
            <a:cxnLst/>
            <a:rect r="r" b="b" t="t" l="l"/>
            <a:pathLst>
              <a:path h="1621287" w="2726935">
                <a:moveTo>
                  <a:pt x="0" y="0"/>
                </a:moveTo>
                <a:lnTo>
                  <a:pt x="2726935" y="0"/>
                </a:lnTo>
                <a:lnTo>
                  <a:pt x="2726935" y="1621287"/>
                </a:lnTo>
                <a:lnTo>
                  <a:pt x="0" y="162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1156" y="1610537"/>
            <a:ext cx="2599390" cy="1545456"/>
          </a:xfrm>
          <a:custGeom>
            <a:avLst/>
            <a:gdLst/>
            <a:ahLst/>
            <a:cxnLst/>
            <a:rect r="r" b="b" t="t" l="l"/>
            <a:pathLst>
              <a:path h="1545456" w="2599390">
                <a:moveTo>
                  <a:pt x="0" y="0"/>
                </a:moveTo>
                <a:lnTo>
                  <a:pt x="2599391" y="0"/>
                </a:lnTo>
                <a:lnTo>
                  <a:pt x="2599391" y="1545455"/>
                </a:lnTo>
                <a:lnTo>
                  <a:pt x="0" y="1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7705" y="0"/>
            <a:ext cx="10401374" cy="10401374"/>
          </a:xfrm>
          <a:custGeom>
            <a:avLst/>
            <a:gdLst/>
            <a:ahLst/>
            <a:cxnLst/>
            <a:rect r="r" b="b" t="t" l="l"/>
            <a:pathLst>
              <a:path h="10401374" w="10401374">
                <a:moveTo>
                  <a:pt x="0" y="0"/>
                </a:moveTo>
                <a:lnTo>
                  <a:pt x="10401374" y="0"/>
                </a:lnTo>
                <a:lnTo>
                  <a:pt x="10401374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9331591" y="1028700"/>
            <a:ext cx="0" cy="8229600"/>
          </a:xfrm>
          <a:prstGeom prst="line">
            <a:avLst/>
          </a:prstGeom>
          <a:ln cap="flat" w="38100">
            <a:solidFill>
              <a:srgbClr val="F0F2F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4074" y="2254542"/>
            <a:ext cx="955034" cy="9550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54074" y="3807287"/>
            <a:ext cx="955034" cy="9550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54074" y="5362396"/>
            <a:ext cx="955034" cy="9550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54074" y="6917505"/>
            <a:ext cx="955034" cy="9550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75378" y="1356151"/>
            <a:ext cx="6059902" cy="168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399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OBJETIVOS GENERAL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49836" y="2351239"/>
            <a:ext cx="657558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Bajar costos extras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49836" y="3903983"/>
            <a:ext cx="657558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Mejorar productividad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49836" y="5459092"/>
            <a:ext cx="657558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Aumento de la tasa de facturación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49836" y="7014201"/>
            <a:ext cx="657558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Facilitar la asignación de horas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70503" y="2562811"/>
            <a:ext cx="722176" cy="4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70503" y="4115555"/>
            <a:ext cx="722176" cy="4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70503" y="5670664"/>
            <a:ext cx="722176" cy="4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70503" y="7225773"/>
            <a:ext cx="722176" cy="4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04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0147" y="2782419"/>
            <a:ext cx="4009523" cy="2338889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028700" y="4879121"/>
            <a:ext cx="4952417" cy="34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7"/>
              </a:lnSpc>
            </a:pPr>
            <a:r>
              <a:rPr lang="en-US" b="true" sz="2541" spc="8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EVITAR LA SOBREUTILIZACIÓN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2499" y="7546505"/>
            <a:ext cx="4764820" cy="34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7"/>
              </a:lnSpc>
            </a:pPr>
            <a:r>
              <a:rPr lang="en-US" b="true" sz="2541" spc="8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EVITAR LA SUBUTILIZACIÓN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00147" y="5375860"/>
            <a:ext cx="4009523" cy="2338889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2758506" y="3396055"/>
            <a:ext cx="1492805" cy="98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1"/>
              </a:lnSpc>
              <a:spcBef>
                <a:spcPct val="0"/>
              </a:spcBef>
            </a:pPr>
            <a:r>
              <a:rPr lang="en-US" sz="58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+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758506" y="5998560"/>
            <a:ext cx="1492805" cy="98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1"/>
              </a:lnSpc>
              <a:spcBef>
                <a:spcPct val="0"/>
              </a:spcBef>
            </a:pPr>
            <a:r>
              <a:rPr lang="en-US" sz="581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7705" y="0"/>
            <a:ext cx="10401374" cy="10401374"/>
          </a:xfrm>
          <a:custGeom>
            <a:avLst/>
            <a:gdLst/>
            <a:ahLst/>
            <a:cxnLst/>
            <a:rect r="r" b="b" t="t" l="l"/>
            <a:pathLst>
              <a:path h="10401374" w="10401374">
                <a:moveTo>
                  <a:pt x="0" y="0"/>
                </a:moveTo>
                <a:lnTo>
                  <a:pt x="10401374" y="0"/>
                </a:lnTo>
                <a:lnTo>
                  <a:pt x="10401374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9331591" y="1028700"/>
            <a:ext cx="0" cy="8911794"/>
          </a:xfrm>
          <a:prstGeom prst="line">
            <a:avLst/>
          </a:prstGeom>
          <a:ln cap="flat" w="38100">
            <a:solidFill>
              <a:srgbClr val="F0F2F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4074" y="1483017"/>
            <a:ext cx="955034" cy="9550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54074" y="3283412"/>
            <a:ext cx="955034" cy="9550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54074" y="5038725"/>
            <a:ext cx="955034" cy="9550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54074" y="6841484"/>
            <a:ext cx="955034" cy="9550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854074" y="8303266"/>
            <a:ext cx="955034" cy="95503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75378" y="1356151"/>
            <a:ext cx="6059902" cy="168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b="true" sz="6399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OBJETIVOS ESPECIFICOS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09108" y="1309151"/>
            <a:ext cx="823816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Contar con una herramienta de software para optimizar la dotación de personal.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09108" y="3149127"/>
            <a:ext cx="823816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Realimentar a las áreas comerciales para mejorar la estimación de costos de proyectos.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09108" y="4904441"/>
            <a:ext cx="823816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Estandarizar la planificación de recursos mediante herramientas de gestión de proyectos.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09108" y="6566346"/>
            <a:ext cx="7997436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Permitir reajustar recursos si la planeación hecha por nuestro sistema no es del agrado del cliente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70503" y="1734136"/>
            <a:ext cx="722176" cy="4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70503" y="3534530"/>
            <a:ext cx="722176" cy="4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70503" y="5289844"/>
            <a:ext cx="722176" cy="4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70503" y="7168623"/>
            <a:ext cx="722176" cy="4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70503" y="8568798"/>
            <a:ext cx="722176" cy="4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09108" y="8223696"/>
            <a:ext cx="847889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Permitir la visualización de los proyectos de forma más entendible para el cliente.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7668455" y="0"/>
                </a:moveTo>
                <a:lnTo>
                  <a:pt x="0" y="0"/>
                </a:lnTo>
                <a:lnTo>
                  <a:pt x="0" y="10401374"/>
                </a:lnTo>
                <a:lnTo>
                  <a:pt x="7668455" y="10401374"/>
                </a:lnTo>
                <a:lnTo>
                  <a:pt x="766845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82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2" y="1658599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259300" y="279733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72825" y="-376001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5593" y="1109033"/>
            <a:ext cx="3844810" cy="384481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25031" t="0" r="-2503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407428" y="5333158"/>
            <a:ext cx="3844810" cy="384481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16653" t="0" r="-1665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15955" y="1149418"/>
            <a:ext cx="2536283" cy="3804424"/>
            <a:chOff x="0" y="0"/>
            <a:chExt cx="6350000" cy="952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8"/>
              <a:stretch>
                <a:fillRect l="-54024" t="0" r="-7111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5593" y="5373543"/>
            <a:ext cx="2536283" cy="3804424"/>
            <a:chOff x="0" y="0"/>
            <a:chExt cx="6350000" cy="952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9"/>
              <a:stretch>
                <a:fillRect l="-62359" t="0" r="-62359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450297" y="499555"/>
            <a:ext cx="67029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ALCANCES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97" y="4894119"/>
            <a:ext cx="67029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LIMITACIONES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38013" y="1377633"/>
            <a:ext cx="8961622" cy="33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Desarrollo de un modelo predictivo de machine learning para estimar la demanda de hh de perfiles profesionales.</a:t>
            </a:r>
          </a:p>
          <a:p>
            <a:pPr algn="l"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Implementación de un asignador de horas basado en clusters</a:t>
            </a:r>
          </a:p>
          <a:p>
            <a:pPr algn="l"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Integración de la asignación de recursos en la herramienta de planificación actual (Odoo ERP).</a:t>
            </a:r>
          </a:p>
          <a:p>
            <a:pPr algn="l"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Gestión de datos</a:t>
            </a:r>
          </a:p>
        </p:txBody>
      </p:sp>
      <p:sp>
        <p:nvSpPr>
          <p:cNvPr name="Freeform 17" id="17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738013" y="5972222"/>
            <a:ext cx="8961622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No es una gestor de avance de progreso</a:t>
            </a:r>
          </a:p>
          <a:p>
            <a:pPr algn="l"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No es una app mobile</a:t>
            </a:r>
          </a:p>
          <a:p>
            <a:pPr algn="l"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No es un análisis financiero</a:t>
            </a:r>
          </a:p>
          <a:p>
            <a:pPr algn="l"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Solo toma roles de ingeniero de proyecto y jefe de proyecto</a:t>
            </a:r>
          </a:p>
          <a:p>
            <a:pPr algn="l">
              <a:lnSpc>
                <a:spcPts val="2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935" y="695244"/>
            <a:ext cx="16764130" cy="8896513"/>
          </a:xfrm>
          <a:custGeom>
            <a:avLst/>
            <a:gdLst/>
            <a:ahLst/>
            <a:cxnLst/>
            <a:rect r="r" b="b" t="t" l="l"/>
            <a:pathLst>
              <a:path h="8896513" w="16764130">
                <a:moveTo>
                  <a:pt x="0" y="0"/>
                </a:moveTo>
                <a:lnTo>
                  <a:pt x="16764130" y="0"/>
                </a:lnTo>
                <a:lnTo>
                  <a:pt x="16764130" y="8896512"/>
                </a:lnTo>
                <a:lnTo>
                  <a:pt x="0" y="889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12419" r="0" b="-124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85457" y="1177719"/>
            <a:ext cx="11525998" cy="8229600"/>
            <a:chOff x="0" y="0"/>
            <a:chExt cx="3035654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35654" cy="2167467"/>
            </a:xfrm>
            <a:custGeom>
              <a:avLst/>
              <a:gdLst/>
              <a:ahLst/>
              <a:cxnLst/>
              <a:rect r="r" b="b" t="t" l="l"/>
              <a:pathLst>
                <a:path h="2167467" w="3035654">
                  <a:moveTo>
                    <a:pt x="21494" y="0"/>
                  </a:moveTo>
                  <a:lnTo>
                    <a:pt x="3014160" y="0"/>
                  </a:lnTo>
                  <a:cubicBezTo>
                    <a:pt x="3019860" y="0"/>
                    <a:pt x="3025327" y="2265"/>
                    <a:pt x="3029358" y="6295"/>
                  </a:cubicBezTo>
                  <a:cubicBezTo>
                    <a:pt x="3033389" y="10326"/>
                    <a:pt x="3035654" y="15794"/>
                    <a:pt x="3035654" y="21494"/>
                  </a:cubicBezTo>
                  <a:lnTo>
                    <a:pt x="3035654" y="2145973"/>
                  </a:lnTo>
                  <a:cubicBezTo>
                    <a:pt x="3035654" y="2157843"/>
                    <a:pt x="3026031" y="2167467"/>
                    <a:pt x="3014160" y="2167467"/>
                  </a:cubicBezTo>
                  <a:lnTo>
                    <a:pt x="21494" y="2167467"/>
                  </a:lnTo>
                  <a:cubicBezTo>
                    <a:pt x="15794" y="2167467"/>
                    <a:pt x="10326" y="2165202"/>
                    <a:pt x="6295" y="2161171"/>
                  </a:cubicBezTo>
                  <a:cubicBezTo>
                    <a:pt x="2265" y="2157140"/>
                    <a:pt x="0" y="2151673"/>
                    <a:pt x="0" y="2145973"/>
                  </a:cubicBezTo>
                  <a:lnTo>
                    <a:pt x="0" y="21494"/>
                  </a:lnTo>
                  <a:cubicBezTo>
                    <a:pt x="0" y="15794"/>
                    <a:pt x="2265" y="10326"/>
                    <a:pt x="6295" y="6295"/>
                  </a:cubicBezTo>
                  <a:cubicBezTo>
                    <a:pt x="10326" y="2265"/>
                    <a:pt x="15794" y="0"/>
                    <a:pt x="21494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3565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22837" y="1481360"/>
            <a:ext cx="60423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METODOLOGÍA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95661" y="2430890"/>
            <a:ext cx="209667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ÁGIL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53028" y="535426"/>
            <a:ext cx="2726935" cy="1621287"/>
          </a:xfrm>
          <a:custGeom>
            <a:avLst/>
            <a:gdLst/>
            <a:ahLst/>
            <a:cxnLst/>
            <a:rect r="r" b="b" t="t" l="l"/>
            <a:pathLst>
              <a:path h="1621287" w="2726935">
                <a:moveTo>
                  <a:pt x="0" y="0"/>
                </a:moveTo>
                <a:lnTo>
                  <a:pt x="2726935" y="0"/>
                </a:lnTo>
                <a:lnTo>
                  <a:pt x="2726935" y="1621287"/>
                </a:lnTo>
                <a:lnTo>
                  <a:pt x="0" y="162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156" y="1610537"/>
            <a:ext cx="2599390" cy="1545456"/>
          </a:xfrm>
          <a:custGeom>
            <a:avLst/>
            <a:gdLst/>
            <a:ahLst/>
            <a:cxnLst/>
            <a:rect r="r" b="b" t="t" l="l"/>
            <a:pathLst>
              <a:path h="1545456" w="2599390">
                <a:moveTo>
                  <a:pt x="0" y="0"/>
                </a:moveTo>
                <a:lnTo>
                  <a:pt x="2599391" y="0"/>
                </a:lnTo>
                <a:lnTo>
                  <a:pt x="2599391" y="1545455"/>
                </a:lnTo>
                <a:lnTo>
                  <a:pt x="0" y="1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50522" y="3537567"/>
            <a:ext cx="1099586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La metodología ágil es un enfoque iterativo y flexible para el desarrollo de software, que prioriza la entrega continua de incrementos funcionales y la colaboración constante con el cliente.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50522" y="5518767"/>
            <a:ext cx="10995868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Utilizamos la metodología ágil en TeamFit para lograr una organización efectiva, nos permite adaptarnos rápidamente a cambios y mantener una comunicación constante con nuestro profesor, que actúa como cliente. Esto nos permitió entregar avances regulares, mejorar continuamente y manejar el proyecto de manera flexible, a pesar de nuestras otras responsabilidades académicas y laborales.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125191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93902" y="-125191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32352" y="-42261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683109" y="135705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5306" y="-857228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020949" y="-857228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0087225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7"/>
                </a:lnTo>
                <a:lnTo>
                  <a:pt x="0" y="87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38985" y="1235982"/>
          <a:ext cx="14942249" cy="7364716"/>
        </p:xfrm>
        <a:graphic>
          <a:graphicData uri="http://schemas.openxmlformats.org/drawingml/2006/table">
            <a:tbl>
              <a:tblPr/>
              <a:tblGrid>
                <a:gridCol w="2634184"/>
                <a:gridCol w="2601958"/>
                <a:gridCol w="1519451"/>
                <a:gridCol w="1403708"/>
                <a:gridCol w="1617736"/>
                <a:gridCol w="1794552"/>
                <a:gridCol w="1605474"/>
                <a:gridCol w="1765186"/>
              </a:tblGrid>
              <a:tr h="695066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620"/>
                        </a:lnSpc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 Actividad</a:t>
                      </a:r>
                    </a:p>
                    <a:p>
                      <a:pPr algn="ctr">
                        <a:lnSpc>
                          <a:spcPts val="4620"/>
                        </a:lnSpc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B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15193E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MVP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C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15193E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MVP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C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15193E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MVP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CE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RELEASE 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9B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RELEASE 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9B4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RELEASE 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B9B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RELEASE 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B9B4"/>
                    </a:solidFill>
                  </a:tcPr>
                </a:tc>
              </a:tr>
              <a:tr h="101842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620"/>
                        </a:lnSpc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 Actividad</a:t>
                      </a:r>
                    </a:p>
                    <a:p>
                      <a:pPr algn="ctr">
                        <a:lnSpc>
                          <a:spcPts val="4620"/>
                        </a:lnSpc>
                      </a:pPr>
                      <a:r>
                        <a:rPr lang="en-US" sz="33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B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S1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 Semana 1 - 2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S2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Semana 2 - 3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S3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Semana 4 - 5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S4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Semana 6 - 7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S5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Semana 8 - 9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S6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Semana 10 - 11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S7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0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 Semana 12 - 13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1279938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 spc="980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HISTORIAS DE USUARIO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b="true" sz="1000" i="true" spc="392">
                          <a:solidFill>
                            <a:srgbClr val="FB0000"/>
                          </a:solidFill>
                          <a:latin typeface="TT Drugs Bold Italics"/>
                          <a:ea typeface="TT Drugs Bold Italics"/>
                          <a:cs typeface="TT Drugs Bold Italics"/>
                          <a:sym typeface="TT Drugs Bold Italics"/>
                        </a:rPr>
                        <a:t>*</a:t>
                      </a:r>
                      <a:r>
                        <a:rPr lang="en-US" b="true" sz="1000" i="true" spc="392">
                          <a:solidFill>
                            <a:srgbClr val="008BFF"/>
                          </a:solidFill>
                          <a:latin typeface="TT Drugs Bold Italics"/>
                          <a:ea typeface="TT Drugs Bold Italics"/>
                          <a:cs typeface="TT Drugs Bold Italics"/>
                          <a:sym typeface="TT Drugs Bold Italics"/>
                        </a:rPr>
                        <a:t>Puntos de historia de usuario(X)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B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Asignar recursos disponibles a semanas del proyecto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(8)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Visualizar propuesta de asignación de recursos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(20)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Visualización de asignación de horas en tabla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(13)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Horas remanentes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(13)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Recuperar proyectos sin asignar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(8)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Proveer retroalimentación sobre el estado de las asignaciones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(5)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Reasignación de recursos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(13)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105107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 spc="980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HISTORIAS DE USUARIO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b="true" sz="1000" i="true" spc="392">
                          <a:solidFill>
                            <a:srgbClr val="FB0000"/>
                          </a:solidFill>
                          <a:latin typeface="TT Drugs Bold Italics"/>
                          <a:ea typeface="TT Drugs Bold Italics"/>
                          <a:cs typeface="TT Drugs Bold Italics"/>
                          <a:sym typeface="TT Drugs Bold Italics"/>
                        </a:rPr>
                        <a:t>*</a:t>
                      </a:r>
                      <a:r>
                        <a:rPr lang="en-US" b="true" sz="1000" i="true" spc="392">
                          <a:solidFill>
                            <a:srgbClr val="008BFF"/>
                          </a:solidFill>
                          <a:latin typeface="TT Drugs Bold Italics"/>
                          <a:ea typeface="TT Drugs Bold Italics"/>
                          <a:cs typeface="TT Drugs Bold Italics"/>
                          <a:sym typeface="TT Drugs Bold Italics"/>
                        </a:rPr>
                        <a:t>Puntos de historia de usuario(X)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B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Carga manual de datos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(8)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 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 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Filtrar asignación de horas 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8B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(8)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Reportes Excel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  <a:r>
                        <a:rPr lang="en-US" sz="1500" b="true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(8)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Validar fechas de inicio y fin de proyectos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b="true" sz="1500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(8)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 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1517278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 spc="980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HISTORIAS DE USUARIO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b="true" sz="1000" i="true" spc="392">
                          <a:solidFill>
                            <a:srgbClr val="FB0000"/>
                          </a:solidFill>
                          <a:latin typeface="TT Drugs Bold Italics"/>
                          <a:ea typeface="TT Drugs Bold Italics"/>
                          <a:cs typeface="TT Drugs Bold Italics"/>
                          <a:sym typeface="TT Drugs Bold Italics"/>
                        </a:rPr>
                        <a:t>*</a:t>
                      </a:r>
                      <a:r>
                        <a:rPr lang="en-US" b="true" sz="1000" i="true" spc="392">
                          <a:solidFill>
                            <a:srgbClr val="008BFF"/>
                          </a:solidFill>
                          <a:latin typeface="TT Drugs Bold Italics"/>
                          <a:ea typeface="TT Drugs Bold Italics"/>
                          <a:cs typeface="TT Drugs Bold Italics"/>
                          <a:sym typeface="TT Drugs Bold Italics"/>
                        </a:rPr>
                        <a:t>Puntos de historia de usuario(X)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566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B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 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 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 spc="-15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Gestionar desfase de semanas en caso de indisponibilidad de recursos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b="true" sz="1500" spc="-15">
                          <a:solidFill>
                            <a:srgbClr val="008B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(13)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 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18029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TOTAL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 b="true">
                          <a:solidFill>
                            <a:srgbClr val="000000"/>
                          </a:solidFill>
                          <a:latin typeface="TT Drugs Bold"/>
                          <a:ea typeface="TT Drugs Bold"/>
                          <a:cs typeface="TT Drugs Bold"/>
                          <a:sym typeface="TT Drugs Bold"/>
                        </a:rPr>
                        <a:t>STORY POINTS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B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 20</a:t>
                      </a:r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21</a:t>
                      </a: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 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 13</a:t>
                      </a:r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</a:t>
                      </a:r>
                    </a:p>
                  </a:txBody>
                  <a:tcPr marL="38100" marR="38100" marT="38100" marB="38100" anchor="ctr">
                    <a:lnL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6995690" y="273488"/>
            <a:ext cx="6353627" cy="59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422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CRONOGRAMA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DAGVoWw_63Y</dc:identifier>
  <dcterms:modified xsi:type="dcterms:W3CDTF">2011-08-01T06:04:30Z</dcterms:modified>
  <cp:revision>1</cp:revision>
  <dc:title>Presentación Proyecto de Negocios Moderno Azul</dc:title>
</cp:coreProperties>
</file>